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47"/>
  </p:notesMasterIdLst>
  <p:handoutMasterIdLst>
    <p:handoutMasterId r:id="rId48"/>
  </p:handoutMasterIdLst>
  <p:sldIdLst>
    <p:sldId id="2147479666" r:id="rId8"/>
    <p:sldId id="2147479616" r:id="rId9"/>
    <p:sldId id="2147479633" r:id="rId10"/>
    <p:sldId id="2147479606" r:id="rId11"/>
    <p:sldId id="2147479614" r:id="rId12"/>
    <p:sldId id="2147479615" r:id="rId13"/>
    <p:sldId id="2147479608" r:id="rId14"/>
    <p:sldId id="2147479619" r:id="rId15"/>
    <p:sldId id="2147479628" r:id="rId16"/>
    <p:sldId id="2147479618" r:id="rId17"/>
    <p:sldId id="2147479610" r:id="rId18"/>
    <p:sldId id="2147479607" r:id="rId19"/>
    <p:sldId id="2147479585" r:id="rId20"/>
    <p:sldId id="2147479674" r:id="rId21"/>
    <p:sldId id="2147479675" r:id="rId22"/>
    <p:sldId id="2147479673" r:id="rId23"/>
    <p:sldId id="2147479670" r:id="rId24"/>
    <p:sldId id="2147479625" r:id="rId25"/>
    <p:sldId id="2147479672" r:id="rId26"/>
    <p:sldId id="2147479626" r:id="rId27"/>
    <p:sldId id="2147479627" r:id="rId28"/>
    <p:sldId id="2147479676" r:id="rId29"/>
    <p:sldId id="2147479622" r:id="rId30"/>
    <p:sldId id="2147479623" r:id="rId31"/>
    <p:sldId id="2147479620" r:id="rId32"/>
    <p:sldId id="2147479621" r:id="rId33"/>
    <p:sldId id="2147479637" r:id="rId34"/>
    <p:sldId id="2147479677" r:id="rId35"/>
    <p:sldId id="2147479636" r:id="rId36"/>
    <p:sldId id="2147479630" r:id="rId37"/>
    <p:sldId id="2147479678" r:id="rId38"/>
    <p:sldId id="2147479643" r:id="rId39"/>
    <p:sldId id="2147479653" r:id="rId40"/>
    <p:sldId id="2147479665" r:id="rId41"/>
    <p:sldId id="2147479652" r:id="rId42"/>
    <p:sldId id="2147479667" r:id="rId43"/>
    <p:sldId id="2147479669" r:id="rId44"/>
    <p:sldId id="2147479668" r:id="rId45"/>
    <p:sldId id="2147479584" r:id="rId46"/>
  </p:sldIdLst>
  <p:sldSz cx="12192000" cy="6858000"/>
  <p:notesSz cx="6858000" cy="9144000"/>
  <p:embeddedFontLst>
    <p:embeddedFont>
      <p:font typeface="Cascadia Mono" panose="020B0609020000020004" pitchFamily="49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Lato" panose="020F0502020204030203" pitchFamily="34" charset="0"/>
      <p:regular r:id="rId57"/>
      <p:bold r:id="rId58"/>
      <p:italic r:id="rId59"/>
      <p:boldItalic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  <p:embeddedFont>
      <p:font typeface="Segoe UI Semibold" panose="020B0702040204020203" pitchFamily="34" charset="0"/>
      <p:regular r:id="rId69"/>
      <p:bold r:id="rId70"/>
      <p:boldItalic r:id="rId71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</p14:sldIdLst>
        </p14:section>
        <p14:section name="Generative AI" id="{D684342D-205C-44C4-BCDF-9F058F3C9641}">
          <p14:sldIdLst>
            <p14:sldId id="2147479616"/>
            <p14:sldId id="2147479633"/>
            <p14:sldId id="2147479606"/>
            <p14:sldId id="2147479614"/>
            <p14:sldId id="2147479615"/>
            <p14:sldId id="2147479608"/>
            <p14:sldId id="2147479619"/>
            <p14:sldId id="2147479628"/>
            <p14:sldId id="2147479618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74"/>
            <p14:sldId id="2147479675"/>
            <p14:sldId id="2147479673"/>
            <p14:sldId id="2147479670"/>
            <p14:sldId id="2147479625"/>
            <p14:sldId id="2147479672"/>
            <p14:sldId id="2147479626"/>
            <p14:sldId id="2147479627"/>
            <p14:sldId id="2147479676"/>
            <p14:sldId id="2147479622"/>
            <p14:sldId id="2147479623"/>
            <p14:sldId id="2147479620"/>
            <p14:sldId id="2147479621"/>
            <p14:sldId id="2147479637"/>
            <p14:sldId id="2147479677"/>
            <p14:sldId id="2147479636"/>
            <p14:sldId id="2147479630"/>
            <p14:sldId id="2147479678"/>
            <p14:sldId id="2147479643"/>
            <p14:sldId id="2147479653"/>
            <p14:sldId id="2147479665"/>
            <p14:sldId id="2147479652"/>
            <p14:sldId id="2147479667"/>
            <p14:sldId id="2147479669"/>
            <p14:sldId id="2147479668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51F"/>
    <a:srgbClr val="FFC267"/>
    <a:srgbClr val="A39E98"/>
    <a:srgbClr val="F38B3C"/>
    <a:srgbClr val="006EB6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88117" autoAdjust="0"/>
  </p:normalViewPr>
  <p:slideViewPr>
    <p:cSldViewPr snapToGrid="0">
      <p:cViewPr varScale="1">
        <p:scale>
          <a:sx n="97" d="100"/>
          <a:sy n="97" d="100"/>
        </p:scale>
        <p:origin x="4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3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1.xml"/><Relationship Id="rId51" Type="http://schemas.openxmlformats.org/officeDocument/2006/relationships/font" Target="fonts/font3.fntdata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2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5/12/2024 6:32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5/12/2024 6:32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5/12/2024 6:32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5/12/2024 6:32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5/12/2024 6:32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5/12/2024 6:32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5/12/2024 6:32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tgpt-plugi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semantic-kernel/overview/" TargetMode="External"/><Relationship Id="rId13" Type="http://schemas.openxmlformats.org/officeDocument/2006/relationships/hyperlink" Target="https://techcommunity.microsoft.com/t5/partner-updates-ireland/book-of-news-microsoft-ignite-2023/ba-p/3985127" TargetMode="External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ai.azure.com/" TargetMode="External"/><Relationship Id="rId12" Type="http://schemas.openxmlformats.org/officeDocument/2006/relationships/hyperlink" Target="https://learn.microsoft.com/en-us/azure/ai-studio/how-to/sdk-install?tabs=window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oai.azure.com/portal/1a1b84bf61a1452396a9947f16a8ff01/models" TargetMode="External"/><Relationship Id="rId11" Type="http://schemas.openxmlformats.org/officeDocument/2006/relationships/hyperlink" Target="https://www.midjourney.com/home?callbackUrl=%2Fexplore" TargetMode="External"/><Relationship Id="rId5" Type="http://schemas.openxmlformats.org/officeDocument/2006/relationships/hyperlink" Target="https://platform.openai.com/docs/models" TargetMode="External"/><Relationship Id="rId15" Type="http://schemas.openxmlformats.org/officeDocument/2006/relationships/image" Target="../media/image41.png"/><Relationship Id="rId10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skybox.blockadelabs.com/" TargetMode="External"/><Relationship Id="rId1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105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379726" y="603619"/>
            <a:ext cx="5432577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new Generation </a:t>
            </a:r>
            <a:r>
              <a:rPr kumimoji="0" lang="de-DE" sz="32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of</a:t>
            </a: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567742"/>
            <a:ext cx="11642165" cy="1538883"/>
          </a:xfrm>
        </p:spPr>
        <p:txBody>
          <a:bodyPr/>
          <a:lstStyle/>
          <a:p>
            <a:r>
              <a:rPr lang="en-US" dirty="0"/>
              <a:t>An agent is an AI that can:</a:t>
            </a:r>
          </a:p>
          <a:p>
            <a:pPr lvl="1"/>
            <a:r>
              <a:rPr lang="en-US" dirty="0"/>
              <a:t>Answer questions </a:t>
            </a:r>
          </a:p>
          <a:p>
            <a:pPr lvl="1"/>
            <a:r>
              <a:rPr lang="en-US" dirty="0"/>
              <a:t>Automate processes for users</a:t>
            </a:r>
          </a:p>
          <a:p>
            <a:pPr lvl="1"/>
            <a:r>
              <a:rPr lang="en-US" dirty="0"/>
              <a:t>. . 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</p:spTree>
    <p:extLst>
      <p:ext uri="{BB962C8B-B14F-4D97-AF65-F5344CB8AC3E}">
        <p14:creationId xmlns:p14="http://schemas.microsoft.com/office/powerpoint/2010/main" val="4229086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consists of one or more agents, </a:t>
            </a:r>
          </a:p>
          <a:p>
            <a:pPr marL="0" indent="0" algn="ctr">
              <a:buNone/>
            </a:pPr>
            <a:r>
              <a:rPr lang="en-US" dirty="0"/>
              <a:t>which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800219"/>
          </a:xfrm>
        </p:spPr>
        <p:txBody>
          <a:bodyPr/>
          <a:lstStyle/>
          <a:p>
            <a:r>
              <a:rPr lang="en-US" sz="2800" dirty="0"/>
              <a:t>PROMPTS</a:t>
            </a:r>
            <a:br>
              <a:rPr lang="en-US" sz="2800" dirty="0"/>
            </a:br>
            <a:r>
              <a:rPr lang="en-US" sz="2400" dirty="0"/>
              <a:t>(</a:t>
            </a:r>
            <a:r>
              <a:rPr lang="en-US" sz="1800" dirty="0"/>
              <a:t>SEMANTIC FUNCTIONS)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4C66-EAC5-F9E6-5B89-EFCEA628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888999"/>
            <a:ext cx="1438129" cy="5539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B10D2E-765B-3F3D-2C49-1E66692823D6}"/>
              </a:ext>
            </a:extLst>
          </p:cNvPr>
          <p:cNvSpPr txBox="1">
            <a:spLocks/>
          </p:cNvSpPr>
          <p:nvPr/>
        </p:nvSpPr>
        <p:spPr>
          <a:xfrm>
            <a:off x="5059651" y="3202708"/>
            <a:ext cx="636342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Controlling the lighting system</a:t>
            </a:r>
          </a:p>
        </p:txBody>
      </p:sp>
    </p:spTree>
    <p:extLst>
      <p:ext uri="{BB962C8B-B14F-4D97-AF65-F5344CB8AC3E}">
        <p14:creationId xmlns:p14="http://schemas.microsoft.com/office/powerpoint/2010/main" val="171693183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396416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318971" y="2480074"/>
            <a:ext cx="1057756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   .</a:t>
            </a:r>
            <a:r>
              <a:rPr lang="de-DE" dirty="0" err="1"/>
              <a:t>AddOpenAIChatCompletion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("OPENAI_CHATCOMPLETION_DEPLOYMENT")!, 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("OPENAI_API_KEY")!,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("OPENAI_ORGID")!)</a:t>
            </a:r>
          </a:p>
          <a:p>
            <a:r>
              <a:rPr lang="de-DE" dirty="0"/>
              <a:t>.</a:t>
            </a:r>
            <a:r>
              <a:rPr lang="de-DE" dirty="0" err="1"/>
              <a:t>Build</a:t>
            </a:r>
            <a:r>
              <a:rPr lang="de-DE" dirty="0"/>
              <a:t>();}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668741" y="2188353"/>
            <a:ext cx="1262981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.</a:t>
            </a:r>
            <a:r>
              <a:rPr lang="de-DE" dirty="0" err="1"/>
              <a:t>AddAzureOpenAIChatCompletion</a:t>
            </a:r>
            <a:r>
              <a:rPr lang="de-DE" dirty="0"/>
              <a:t>(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("AZURE_OPENAI_CHATCOMPLETION_DEPLOYMENT")!, 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("AZURE_OPENAI_ENDPOINT")!,     </a:t>
            </a:r>
            <a:br>
              <a:rPr lang="de-DE" dirty="0"/>
            </a:br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("AZURE_OPENAI_API_KEY")! )</a:t>
            </a:r>
          </a:p>
          <a:p>
            <a:r>
              <a:rPr lang="de-DE" dirty="0"/>
              <a:t>  .</a:t>
            </a:r>
            <a:r>
              <a:rPr lang="de-DE" dirty="0" err="1"/>
              <a:t>Build</a:t>
            </a:r>
            <a:r>
              <a:rPr lang="de-DE" dirty="0"/>
              <a:t>();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Native Functions</a:t>
            </a:r>
          </a:p>
        </p:txBody>
      </p:sp>
    </p:spTree>
    <p:extLst>
      <p:ext uri="{BB962C8B-B14F-4D97-AF65-F5344CB8AC3E}">
        <p14:creationId xmlns:p14="http://schemas.microsoft.com/office/powerpoint/2010/main" val="16809397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480" y="2991132"/>
            <a:ext cx="6510338" cy="947952"/>
          </a:xfrm>
        </p:spPr>
        <p:txBody>
          <a:bodyPr/>
          <a:lstStyle/>
          <a:p>
            <a:r>
              <a:rPr lang="en-US" dirty="0"/>
              <a:t>Open AI Playground</a:t>
            </a:r>
          </a:p>
          <a:p>
            <a:r>
              <a:rPr lang="en-US" dirty="0"/>
              <a:t>Azure Open AI Playground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935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Semantic Functions</a:t>
            </a:r>
          </a:p>
        </p:txBody>
      </p:sp>
    </p:spTree>
    <p:extLst>
      <p:ext uri="{BB962C8B-B14F-4D97-AF65-F5344CB8AC3E}">
        <p14:creationId xmlns:p14="http://schemas.microsoft.com/office/powerpoint/2010/main" val="46704847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https://platform.openai.com/docs/models</a:t>
            </a:r>
            <a:br>
              <a:rPr lang="en-US" sz="1800" dirty="0"/>
            </a:b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https://oai.azure.com/portal/****/models</a:t>
            </a:r>
            <a:endParaRPr lang="de-DE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Studio</a:t>
            </a:r>
            <a:endParaRPr lang="de-DE" sz="1800" dirty="0"/>
          </a:p>
          <a:p>
            <a:r>
              <a:rPr lang="en-US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endParaRPr lang="de-DE" sz="1800" dirty="0"/>
          </a:p>
          <a:p>
            <a:r>
              <a:rPr lang="de-DE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en-DE" dirty="0"/>
          </a:p>
          <a:p>
            <a:r>
              <a:rPr lang="de-DE" sz="1800" dirty="0" err="1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endParaRPr lang="de-DE" sz="1800" dirty="0"/>
          </a:p>
          <a:p>
            <a:r>
              <a:rPr lang="en-US" sz="18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r>
              <a:rPr lang="en-US" sz="18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3C84-BEBB-C1EB-A519-AC9A7871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9" y="243931"/>
            <a:ext cx="5611811" cy="553998"/>
          </a:xfrm>
        </p:spPr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DE94E-DF8B-EABC-DCD5-3F4240B59D21}"/>
              </a:ext>
            </a:extLst>
          </p:cNvPr>
          <p:cNvSpPr txBox="1">
            <a:spLocks/>
          </p:cNvSpPr>
          <p:nvPr/>
        </p:nvSpPr>
        <p:spPr>
          <a:xfrm>
            <a:off x="4240007" y="304809"/>
            <a:ext cx="7127240" cy="128866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3FEDC-F8F7-FFC2-3CAA-E437C6734949}"/>
              </a:ext>
            </a:extLst>
          </p:cNvPr>
          <p:cNvSpPr txBox="1"/>
          <p:nvPr/>
        </p:nvSpPr>
        <p:spPr>
          <a:xfrm>
            <a:off x="4448397" y="2452400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92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D88BA-D091-71DA-AB96-5EA1FD9A489C}"/>
              </a:ext>
            </a:extLst>
          </p:cNvPr>
          <p:cNvSpPr txBox="1"/>
          <p:nvPr/>
        </p:nvSpPr>
        <p:spPr>
          <a:xfrm>
            <a:off x="132300" y="220130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OpenAI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und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 für Softwareentwickler</a:t>
            </a:r>
          </a:p>
        </p:txBody>
      </p:sp>
    </p:spTree>
    <p:extLst>
      <p:ext uri="{BB962C8B-B14F-4D97-AF65-F5344CB8AC3E}">
        <p14:creationId xmlns:p14="http://schemas.microsoft.com/office/powerpoint/2010/main" val="254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12834-A4C7-A712-344B-628CEA37EC13}"/>
              </a:ext>
            </a:extLst>
          </p:cNvPr>
          <p:cNvSpPr txBox="1"/>
          <p:nvPr/>
        </p:nvSpPr>
        <p:spPr>
          <a:xfrm>
            <a:off x="4495068" y="2282090"/>
            <a:ext cx="7031452" cy="258532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Summarize following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[Abstract]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Sparse representation has attracted much attention from researchers in fields of signal processing, image processing, computer vision, and pattern recognition. Sparse representation also has a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good reputation in both theoretical research . . .</a:t>
            </a:r>
            <a:endParaRPr lang="de-DE" sz="18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F0CD-7008-7543-DEC3-F8F102AC96CD}"/>
              </a:ext>
            </a:extLst>
          </p:cNvPr>
          <p:cNvSpPr txBox="1"/>
          <p:nvPr/>
        </p:nvSpPr>
        <p:spPr>
          <a:xfrm>
            <a:off x="4892040" y="2635960"/>
            <a:ext cx="6541052" cy="2308324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13976</TotalTime>
  <Words>1410</Words>
  <Application>Microsoft Office PowerPoint</Application>
  <PresentationFormat>Widescreen</PresentationFormat>
  <Paragraphs>251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Lato</vt:lpstr>
      <vt:lpstr>Wingdings</vt:lpstr>
      <vt:lpstr>Consolas</vt:lpstr>
      <vt:lpstr>Segoe UI Semibold</vt:lpstr>
      <vt:lpstr>Open Sans</vt:lpstr>
      <vt:lpstr>Segoe UI</vt:lpstr>
      <vt:lpstr>Arial</vt:lpstr>
      <vt:lpstr>var(--font-family-secondary)</vt:lpstr>
      <vt:lpstr>Cascadia Mono</vt:lpstr>
      <vt:lpstr>-apple-system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Similarity Between Multidimensional Vectors</vt:lpstr>
      <vt:lpstr>When to use Embeddings?</vt:lpstr>
      <vt:lpstr>What is a token?</vt:lpstr>
      <vt:lpstr>SEMANTIC KERNEL</vt:lpstr>
      <vt:lpstr>PowerPoint Presentation</vt:lpstr>
      <vt:lpstr>PowerPoint Presentation</vt:lpstr>
      <vt:lpstr>What is an Agent?</vt:lpstr>
      <vt:lpstr>What is a Copilot?</vt:lpstr>
      <vt:lpstr>Why to use SK?</vt:lpstr>
      <vt:lpstr>Architecture of the “Smart” application</vt:lpstr>
      <vt:lpstr>AI Plugins</vt:lpstr>
      <vt:lpstr>The Knowledge is inside Plugins</vt:lpstr>
      <vt:lpstr>NATIVE FUNCTIONS</vt:lpstr>
      <vt:lpstr>PROMPTS (SEMANTIC FUNCTIONS)</vt:lpstr>
      <vt:lpstr>DEMO</vt:lpstr>
      <vt:lpstr>Deep Dive into Semantic Kernel</vt:lpstr>
      <vt:lpstr>SEMANTIC KERNEL OVERVIEW</vt:lpstr>
      <vt:lpstr>Semantic Kernel Initialization with OpenAI</vt:lpstr>
      <vt:lpstr>Semantic Kernel Initialization with Azure OpenAI</vt:lpstr>
      <vt:lpstr>Two types of functions</vt:lpstr>
      <vt:lpstr>DEMO</vt:lpstr>
      <vt:lpstr>Nested Native Functions Semantic function invokes a native function</vt:lpstr>
      <vt:lpstr>Nested Semantic Functions Semantic function invokes a semantic function</vt:lpstr>
      <vt:lpstr>DEMO</vt:lpstr>
      <vt:lpstr>Planers</vt:lpstr>
      <vt:lpstr>PowerPoint Presentation</vt:lpstr>
      <vt:lpstr>PowerPoint Presentation</vt:lpstr>
      <vt:lpstr>PowerPoint Presentation</vt:lpstr>
      <vt:lpstr>References</vt:lpstr>
      <vt:lpstr>References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42</cp:revision>
  <dcterms:created xsi:type="dcterms:W3CDTF">2023-08-22T18:29:18Z</dcterms:created>
  <dcterms:modified xsi:type="dcterms:W3CDTF">2024-05-14T06:13:07Z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